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63" r:id="rId4"/>
    <p:sldId id="264" r:id="rId5"/>
    <p:sldId id="266" r:id="rId6"/>
    <p:sldId id="267" r:id="rId7"/>
    <p:sldId id="271" r:id="rId8"/>
    <p:sldId id="257" r:id="rId9"/>
    <p:sldId id="258" r:id="rId10"/>
    <p:sldId id="272" r:id="rId11"/>
    <p:sldId id="274" r:id="rId12"/>
    <p:sldId id="273" r:id="rId13"/>
    <p:sldId id="259" r:id="rId14"/>
    <p:sldId id="260" r:id="rId15"/>
    <p:sldId id="261" r:id="rId16"/>
    <p:sldId id="262" r:id="rId17"/>
    <p:sldId id="268" r:id="rId18"/>
    <p:sldId id="269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FE1871E-23DA-44CE-B630-E023C3DC1794}" type="datetimeFigureOut">
              <a:rPr lang="en-US" smtClean="0"/>
              <a:pPr>
                <a:defRPr/>
              </a:pPr>
              <a:t>2/25/2010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BC8B4D8-1872-4DD9-A1C4-EABD4D730F6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857224" y="4000504"/>
            <a:ext cx="7772400" cy="903534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marR="9144" algn="l">
              <a:defRPr sz="3600" b="1" cap="none" spc="0" baseline="0">
                <a:ln/>
                <a:solidFill>
                  <a:schemeClr val="tx2">
                    <a:lumMod val="75000"/>
                  </a:schemeClr>
                </a:solidFill>
                <a:effectLst/>
              </a:defRPr>
            </a:lvl1pPr>
            <a:extLst/>
          </a:lstStyle>
          <a:p>
            <a:r>
              <a:rPr lang="en-US" altLang="ja-JP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857224" y="5143512"/>
            <a:ext cx="7772400" cy="651504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altLang="ja-JP" smtClean="0"/>
              <a:t>Click to edit Master subtitle style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429652" y="3357562"/>
            <a:ext cx="214314" cy="214314"/>
          </a:xfrm>
          <a:prstGeom prst="rect">
            <a:avLst/>
          </a:prstGeom>
          <a:solidFill>
            <a:schemeClr val="bg2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7286644" y="2786058"/>
            <a:ext cx="214314" cy="214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Rectangle 18"/>
          <p:cNvSpPr/>
          <p:nvPr/>
        </p:nvSpPr>
        <p:spPr>
          <a:xfrm>
            <a:off x="7286644" y="3357562"/>
            <a:ext cx="214314" cy="214314"/>
          </a:xfrm>
          <a:prstGeom prst="rect">
            <a:avLst/>
          </a:prstGeom>
          <a:solidFill>
            <a:schemeClr val="bg2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7572396" y="2786058"/>
            <a:ext cx="214314" cy="214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Rectangle 20"/>
          <p:cNvSpPr/>
          <p:nvPr/>
        </p:nvSpPr>
        <p:spPr>
          <a:xfrm>
            <a:off x="7572396" y="3357562"/>
            <a:ext cx="214314" cy="214314"/>
          </a:xfrm>
          <a:prstGeom prst="rect">
            <a:avLst/>
          </a:prstGeom>
          <a:solidFill>
            <a:schemeClr val="bg2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858148" y="2786058"/>
            <a:ext cx="214314" cy="214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Rectangle 22"/>
          <p:cNvSpPr/>
          <p:nvPr/>
        </p:nvSpPr>
        <p:spPr>
          <a:xfrm>
            <a:off x="7858148" y="3357562"/>
            <a:ext cx="214314" cy="214314"/>
          </a:xfrm>
          <a:prstGeom prst="rect">
            <a:avLst/>
          </a:prstGeom>
          <a:solidFill>
            <a:schemeClr val="bg2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Rectangle 23"/>
          <p:cNvSpPr/>
          <p:nvPr/>
        </p:nvSpPr>
        <p:spPr>
          <a:xfrm>
            <a:off x="8429652" y="2786058"/>
            <a:ext cx="214314" cy="214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Rectangle 24"/>
          <p:cNvSpPr/>
          <p:nvPr/>
        </p:nvSpPr>
        <p:spPr>
          <a:xfrm>
            <a:off x="8143900" y="3357562"/>
            <a:ext cx="214314" cy="214314"/>
          </a:xfrm>
          <a:prstGeom prst="rect">
            <a:avLst/>
          </a:prstGeom>
          <a:solidFill>
            <a:schemeClr val="bg2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8143900" y="2786058"/>
            <a:ext cx="214314" cy="214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Rectangle 26"/>
          <p:cNvSpPr/>
          <p:nvPr/>
        </p:nvSpPr>
        <p:spPr>
          <a:xfrm>
            <a:off x="7572396" y="3071810"/>
            <a:ext cx="214314" cy="214314"/>
          </a:xfrm>
          <a:prstGeom prst="rect">
            <a:avLst/>
          </a:prstGeom>
          <a:solidFill>
            <a:schemeClr val="bg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Rectangle 29"/>
          <p:cNvSpPr/>
          <p:nvPr/>
        </p:nvSpPr>
        <p:spPr>
          <a:xfrm>
            <a:off x="7858148" y="3071810"/>
            <a:ext cx="214314" cy="214314"/>
          </a:xfrm>
          <a:prstGeom prst="rect">
            <a:avLst/>
          </a:prstGeom>
          <a:solidFill>
            <a:schemeClr val="bg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Rectangle 30"/>
          <p:cNvSpPr/>
          <p:nvPr/>
        </p:nvSpPr>
        <p:spPr>
          <a:xfrm>
            <a:off x="8429652" y="3071810"/>
            <a:ext cx="214314" cy="214314"/>
          </a:xfrm>
          <a:prstGeom prst="rect">
            <a:avLst/>
          </a:prstGeom>
          <a:solidFill>
            <a:schemeClr val="bg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Rectangle 32"/>
          <p:cNvSpPr/>
          <p:nvPr/>
        </p:nvSpPr>
        <p:spPr>
          <a:xfrm>
            <a:off x="8143900" y="3071810"/>
            <a:ext cx="214314" cy="214314"/>
          </a:xfrm>
          <a:prstGeom prst="rect">
            <a:avLst/>
          </a:prstGeom>
          <a:solidFill>
            <a:schemeClr val="bg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Rectangle 36"/>
          <p:cNvSpPr/>
          <p:nvPr/>
        </p:nvSpPr>
        <p:spPr>
          <a:xfrm>
            <a:off x="7286644" y="3071810"/>
            <a:ext cx="214314" cy="214314"/>
          </a:xfrm>
          <a:prstGeom prst="rect">
            <a:avLst/>
          </a:prstGeom>
          <a:solidFill>
            <a:schemeClr val="bg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altLang="ja-JP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E36F075-9F11-4B81-90F1-8B8F25300FA9}" type="datetimeFigureOut">
              <a:rPr lang="en-US" smtClean="0"/>
              <a:pPr>
                <a:defRPr/>
              </a:pPr>
              <a:t>2/25/2010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C4BEA96-D60D-4EF6-B778-243C6C1E783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n-US" altLang="ja-JP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0A396C5-8FCE-4A9B-8024-CC14BD0BB1F2}" type="datetimeFigureOut">
              <a:rPr lang="en-US" smtClean="0"/>
              <a:pPr>
                <a:defRPr/>
              </a:pPr>
              <a:t>2/25/2010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4A762E5-FCC6-448D-95A3-EFC6B9EB440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altLang="ja-JP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724105E-6599-4EC0-AF45-50CCFFF6FCC2}" type="datetimeFigureOut">
              <a:rPr lang="en-US" smtClean="0"/>
              <a:pPr>
                <a:defRPr/>
              </a:pPr>
              <a:t>2/25/2010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15FECAA-B3B6-4D6B-9A38-D0926B8EBA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4214818"/>
            <a:ext cx="5718048" cy="977486"/>
          </a:xfrm>
        </p:spPr>
        <p:txBody>
          <a:bodyPr lIns="82296" tIns="45720" bIns="0" anchor="t"/>
          <a:lstStyle>
            <a:lvl1pPr marL="374904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80D299C-C667-4FFE-8E0C-4586027FAFB4}" type="datetimeFigureOut">
              <a:rPr lang="en-US" smtClean="0"/>
              <a:pPr>
                <a:defRPr/>
              </a:pPr>
              <a:t>2/25/2010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4920E8E-CD2B-4781-BBA5-26A15F2E80F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366404"/>
            <a:ext cx="8156448" cy="777240"/>
          </a:xfrm>
        </p:spPr>
        <p:txBody>
          <a:bodyPr tIns="64008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algn="l">
              <a:buNone/>
              <a:defRPr sz="3800" b="1" cap="none" spc="0" baseline="0">
                <a:ln/>
                <a:solidFill>
                  <a:schemeClr val="tx2">
                    <a:lumMod val="75000"/>
                  </a:schemeClr>
                </a:solidFill>
                <a:effectLst/>
              </a:defRPr>
            </a:lvl1pPr>
            <a:extLst/>
          </a:lstStyle>
          <a:p>
            <a:r>
              <a:rPr lang="en-US" altLang="ja-JP" smtClean="0"/>
              <a:t>Click to edit Master title style</a:t>
            </a:r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714348" y="5277543"/>
            <a:ext cx="7500990" cy="15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n-US" altLang="ja-JP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06828F9-58D5-4E26-9AC0-616FBF6FBE03}" type="datetimeFigureOut">
              <a:rPr lang="en-US" smtClean="0"/>
              <a:pPr>
                <a:defRPr/>
              </a:pPr>
              <a:t>2/25/2010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B374A0D-E24D-4B3F-84E4-1BA1A7A5ADE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lang="en-US" altLang="ja-JP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8507223-8CD0-4E4B-A848-B73083E5EEFB}" type="datetimeFigureOut">
              <a:rPr lang="en-US" smtClean="0"/>
              <a:pPr>
                <a:defRPr/>
              </a:pPr>
              <a:t>2/25/2010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C08F4AC-57B7-4F71-8E02-8FB3CA1056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n-US" altLang="ja-JP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4BC01CC-6CDF-4D7E-84AE-5D824585D734}" type="datetimeFigureOut">
              <a:rPr lang="en-US" smtClean="0"/>
              <a:pPr>
                <a:defRPr/>
              </a:pPr>
              <a:t>2/25/2010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ED1CC9B-7731-49D7-A8BE-D2756FBB1EE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68E6FBE-E240-4B60-AA45-E74B7621A44D}" type="datetimeFigureOut">
              <a:rPr lang="en-US" smtClean="0"/>
              <a:pPr>
                <a:defRPr/>
              </a:pPr>
              <a:t>2/25/2010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8A44FE7-78E4-47E8-A799-9FEE1DDAE8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528878" cy="1162050"/>
          </a:xfrm>
        </p:spPr>
        <p:txBody>
          <a:bodyPr anchor="ctr"/>
          <a:lstStyle>
            <a:lvl1pPr algn="l">
              <a:buNone/>
              <a:defRPr sz="2000" b="0"/>
            </a:lvl1pPr>
            <a:extLst/>
          </a:lstStyle>
          <a:p>
            <a:r>
              <a:rPr lang="en-US" altLang="ja-JP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28878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285728"/>
            <a:ext cx="5486400" cy="57213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4381325-F08B-4AD9-A479-78CB870D6165}" type="datetimeFigureOut">
              <a:rPr lang="en-US" smtClean="0"/>
              <a:pPr>
                <a:defRPr/>
              </a:pPr>
              <a:t>2/25/2010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D6FC572-7C26-4520-8393-F6663848D9A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914400" y="4941829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n-US" altLang="ja-JP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4400" y="357166"/>
            <a:ext cx="6858048" cy="4286280"/>
          </a:xfrm>
          <a:noFill/>
          <a:ln w="12700">
            <a:noFill/>
          </a:ln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lang="en-US" altLang="ja-JP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914400" y="5643578"/>
            <a:ext cx="6858000" cy="428628"/>
          </a:xfrm>
        </p:spPr>
        <p:txBody>
          <a:bodyPr>
            <a:normAutofit/>
          </a:bodyPr>
          <a:lstStyle>
            <a:lvl1pPr marL="27432" indent="0">
              <a:spcBef>
                <a:spcPts val="0"/>
              </a:spcBef>
              <a:buNone/>
              <a:defRPr sz="11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C4C28D-AC09-4CE9-AE9D-D45DA16C60B7}" type="datetimeFigureOut">
              <a:rPr lang="en-US" smtClean="0"/>
              <a:pPr>
                <a:defRPr/>
              </a:pPr>
              <a:t>2/25/2010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5731C81-93F9-4165-8908-9E3E2A8ACE5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-1"/>
            <a:ext cx="214282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extLst/>
          </a:lstStyle>
          <a:p>
            <a:r>
              <a:rPr lang="en-US" altLang="ja-JP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571612"/>
            <a:ext cx="7772400" cy="4783948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21461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C9632F57-4048-4C7A-8F47-F38FCD627257}" type="datetimeFigureOut">
              <a:rPr lang="en-US" smtClean="0"/>
              <a:pPr>
                <a:defRPr/>
              </a:pPr>
              <a:t>2/25/2010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21461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21461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2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F5D34EC0-24DD-4C90-B031-24BB6B52F39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 rot="5400000">
            <a:off x="-3293075" y="3429000"/>
            <a:ext cx="6858000" cy="1588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-3243408" y="3428230"/>
            <a:ext cx="6858000" cy="1588"/>
          </a:xfrm>
          <a:prstGeom prst="line">
            <a:avLst/>
          </a:prstGeom>
          <a:ln w="12700">
            <a:solidFill>
              <a:schemeClr val="bg2">
                <a:lumMod val="75000"/>
                <a:alpha val="5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-3185349" y="3428230"/>
            <a:ext cx="6858000" cy="1588"/>
          </a:xfrm>
          <a:prstGeom prst="line">
            <a:avLst/>
          </a:prstGeom>
          <a:ln w="3175">
            <a:solidFill>
              <a:schemeClr val="tx1">
                <a:alpha val="5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5699724" y="3428182"/>
            <a:ext cx="6858000" cy="1588"/>
          </a:xfrm>
          <a:prstGeom prst="line">
            <a:avLst/>
          </a:prstGeom>
          <a:ln w="28575">
            <a:solidFill>
              <a:schemeClr val="tx1">
                <a:alpha val="5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4000" b="1" kern="1200" cap="none" spc="0" baseline="0">
          <a:ln/>
          <a:gradFill>
            <a:gsLst>
              <a:gs pos="0">
                <a:schemeClr val="tx2">
                  <a:lumMod val="90000"/>
                </a:schemeClr>
              </a:gs>
              <a:gs pos="50000">
                <a:schemeClr val="tx2">
                  <a:lumMod val="50000"/>
                </a:schemeClr>
              </a:gs>
              <a:gs pos="100000">
                <a:schemeClr val="tx2">
                  <a:lumMod val="25000"/>
                </a:schemeClr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accent2">
            <a:lumMod val="75000"/>
          </a:schemeClr>
        </a:buClr>
        <a:buSzPct val="85000"/>
        <a:buFont typeface="Wingdings 2" pitchFamily="18" charset="2"/>
        <a:buChar char="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>
            <a:lumMod val="60000"/>
            <a:lumOff val="40000"/>
          </a:schemeClr>
        </a:buClr>
        <a:buSzPct val="80000"/>
        <a:buFont typeface="Wingdings" pitchFamily="2" charset="2"/>
        <a:buChar char="l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>
            <a:lumMod val="40000"/>
            <a:lumOff val="60000"/>
          </a:schemeClr>
        </a:buClr>
        <a:buSzPct val="65000"/>
        <a:buFont typeface="Wingdings 2" pitchFamily="18" charset="2"/>
        <a:buChar char="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2">
            <a:lumMod val="20000"/>
            <a:lumOff val="80000"/>
          </a:schemeClr>
        </a:buClr>
        <a:buSzPct val="100000"/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2">
            <a:lumMod val="75000"/>
          </a:schemeClr>
        </a:buClr>
        <a:buSzPct val="50000"/>
        <a:buFont typeface="Wingdings" pitchFamily="2" charset="2"/>
        <a:buChar char="n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Atlanta%20T3%20PD\Six%20Degrees%20of%20Separation\Six%20Degrees%20Part%204_WMV%20V9.wmv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Atlanta%20T3%20PD\Six%20Degrees%20of%20Separation\Six%20Degrees%20Part%203_WMV%20V9.wmv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oracleofbacon.org/" TargetMode="External"/><Relationship Id="rId2" Type="http://schemas.openxmlformats.org/officeDocument/2006/relationships/hyperlink" Target="http://gephi.org/2008/how-kevin-bacon-cured-cancer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barabasilab.com/pubs/CCNR-ALB_Publications/200305-01_SciAmer-ScaleFree/200305-01_SciAmer-ScaleFree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Atlanta%20T3%20PD\Six%20Degrees%20of%20Separation\Six%20Degrees%20Part%201_WMV%20V9.wmv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Atlanta%20T3%20PD\Six%20Degrees%20of%20Separation\Six%20Degrees%20Part%202_WMV%20V9.wmv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762000" y="1066800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/>
              <a:t>Six Degrees of Separation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Teachers Teaching With Technology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2010 Annual Meeting - Atlanta, GA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i="1" dirty="0" smtClean="0">
                <a:solidFill>
                  <a:schemeClr val="tx1"/>
                </a:solidFill>
              </a:rPr>
              <a:t>Ray Barton, Olympus High, SLC, UT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/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bg2">
                <a:tint val="88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Mapping real-world networks</a:t>
            </a:r>
            <a:br>
              <a:rPr lang="en-US" sz="3200" dirty="0" smtClean="0"/>
            </a:br>
            <a:r>
              <a:rPr lang="en-US" sz="2800" dirty="0" smtClean="0"/>
              <a:t>Watts &amp; </a:t>
            </a:r>
            <a:r>
              <a:rPr lang="en-US" sz="2800" dirty="0" err="1" smtClean="0"/>
              <a:t>Strogatz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Six Degrees of Kevin Bacon</a:t>
            </a:r>
            <a:endParaRPr lang="en-US" dirty="0"/>
          </a:p>
        </p:txBody>
      </p:sp>
      <p:pic>
        <p:nvPicPr>
          <p:cNvPr id="4" name="Six Degrees Part 4_WMV V9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48000" y="26670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Network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Watts &amp; </a:t>
            </a:r>
            <a:r>
              <a:rPr lang="en-US" dirty="0" err="1" smtClean="0"/>
              <a:t>Strogatz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(Small World)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Very small average shortest path length</a:t>
            </a:r>
          </a:p>
          <a:p>
            <a:endParaRPr lang="en-US" dirty="0" smtClean="0"/>
          </a:p>
          <a:p>
            <a:r>
              <a:rPr lang="en-US" dirty="0" smtClean="0"/>
              <a:t>Large clustering coefficient  (cliques)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Erdos-Renyi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(Random)</a:t>
            </a:r>
          </a:p>
          <a:p>
            <a:endParaRPr lang="en-US" dirty="0" smtClean="0"/>
          </a:p>
          <a:p>
            <a:r>
              <a:rPr lang="en-US" dirty="0" smtClean="0"/>
              <a:t>Small average shortest path length – log(n)</a:t>
            </a:r>
          </a:p>
          <a:p>
            <a:endParaRPr lang="en-US" dirty="0" smtClean="0"/>
          </a:p>
          <a:p>
            <a:r>
              <a:rPr lang="en-US" dirty="0" smtClean="0"/>
              <a:t>Small clustering coefficient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/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bg2">
                <a:tint val="88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Mapping Real-world networks</a:t>
            </a:r>
            <a:br>
              <a:rPr lang="en-US" sz="3200" dirty="0" smtClean="0"/>
            </a:br>
            <a:r>
              <a:rPr lang="en-US" sz="2800" dirty="0" err="1" smtClean="0"/>
              <a:t>Barabasi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Mapping the Internet</a:t>
            </a:r>
            <a:endParaRPr lang="en-US" dirty="0"/>
          </a:p>
        </p:txBody>
      </p:sp>
      <p:pic>
        <p:nvPicPr>
          <p:cNvPr id="6" name="Six Degrees Part 3_WMV V9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48000" y="22860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Which graph should represent the distribution of nodes if networks are random?</a:t>
            </a:r>
          </a:p>
        </p:txBody>
      </p:sp>
      <p:pic>
        <p:nvPicPr>
          <p:cNvPr id="921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52600" y="2286000"/>
            <a:ext cx="5791200" cy="4343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Power Law</a:t>
            </a:r>
          </a:p>
        </p:txBody>
      </p:sp>
      <p:sp>
        <p:nvSpPr>
          <p:cNvPr id="10249" name="Content Placeholder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Hubs</a:t>
            </a:r>
          </a:p>
          <a:p>
            <a:pPr eaLnBrk="1" hangingPunct="1"/>
            <a:r>
              <a:rPr lang="en-US" dirty="0" smtClean="0"/>
              <a:t>80-20 rule</a:t>
            </a:r>
          </a:p>
          <a:p>
            <a:pPr eaLnBrk="1" hangingPunct="1"/>
            <a:r>
              <a:rPr lang="en-US" dirty="0" smtClean="0"/>
              <a:t>Scale Free</a:t>
            </a:r>
          </a:p>
          <a:p>
            <a:pPr eaLnBrk="1" hangingPunct="1"/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dirty="0" err="1" smtClean="0"/>
              <a:t>cx</a:t>
            </a:r>
            <a:r>
              <a:rPr lang="en-US" dirty="0" smtClean="0"/>
              <a:t>)=</a:t>
            </a:r>
            <a:r>
              <a:rPr lang="en-US" dirty="0" err="1" smtClean="0"/>
              <a:t>k</a:t>
            </a:r>
            <a:r>
              <a:rPr lang="en-US" i="1" dirty="0" err="1" smtClean="0"/>
              <a:t>f</a:t>
            </a:r>
            <a:r>
              <a:rPr lang="en-US" dirty="0" smtClean="0"/>
              <a:t>(x)</a:t>
            </a:r>
          </a:p>
          <a:p>
            <a:pPr eaLnBrk="1" hangingPunct="1"/>
            <a:endParaRPr lang="en-US" dirty="0" smtClean="0"/>
          </a:p>
        </p:txBody>
      </p:sp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245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24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24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248" name="Rectangle 12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3600">
                <a:latin typeface="Calibri" pitchFamily="34" charset="0"/>
                <a:ea typeface="SimSun" pitchFamily="2" charset="-122"/>
                <a:cs typeface="Times New Roman" pitchFamily="18" charset="0"/>
              </a:rPr>
              <a:t> </a:t>
            </a:r>
            <a:endParaRPr lang="en-US">
              <a:latin typeface="Calibri" pitchFamily="34" charset="0"/>
              <a:ea typeface="SimSun" pitchFamily="2" charset="-122"/>
              <a:cs typeface="Times New Roman" pitchFamily="18" charset="0"/>
            </a:endParaRPr>
          </a:p>
        </p:txBody>
      </p:sp>
      <p:pic>
        <p:nvPicPr>
          <p:cNvPr id="10250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1828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node with twice as many hubs 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09800"/>
            <a:ext cx="7772400" cy="4145760"/>
          </a:xfrm>
        </p:spPr>
        <p:txBody>
          <a:bodyPr/>
          <a:lstStyle/>
          <a:p>
            <a:pPr marL="582930" indent="-514350" eaLnBrk="1" hangingPunct="1">
              <a:buFont typeface="Arial" charset="0"/>
              <a:buAutoNum type="alphaUcPeriod"/>
              <a:defRPr/>
            </a:pPr>
            <a:r>
              <a:rPr lang="en-US" dirty="0" smtClean="0"/>
              <a:t>one fourth as likely</a:t>
            </a:r>
          </a:p>
          <a:p>
            <a:pPr marL="582930" indent="-514350" eaLnBrk="1" hangingPunct="1">
              <a:buFont typeface="Arial" charset="0"/>
              <a:buAutoNum type="alphaUcPeriod"/>
              <a:defRPr/>
            </a:pPr>
            <a:r>
              <a:rPr lang="en-US" dirty="0" smtClean="0"/>
              <a:t>half as likely</a:t>
            </a:r>
          </a:p>
          <a:p>
            <a:pPr marL="582930" indent="-514350" eaLnBrk="1" hangingPunct="1">
              <a:buFont typeface="Arial" charset="0"/>
              <a:buAutoNum type="alphaUcPeriod"/>
              <a:defRPr/>
            </a:pPr>
            <a:r>
              <a:rPr lang="en-US" dirty="0" smtClean="0"/>
              <a:t>twice as likely  </a:t>
            </a:r>
          </a:p>
          <a:p>
            <a:pPr marL="582930" indent="-514350" eaLnBrk="1" hangingPunct="1">
              <a:buFont typeface="Arial" charset="0"/>
              <a:buAutoNum type="alphaUcPeriod"/>
              <a:defRPr/>
            </a:pPr>
            <a:r>
              <a:rPr lang="en-US" dirty="0" smtClean="0"/>
              <a:t>four times as likely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hubs?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random network model assumes all nodes exist at the beginning of the network formation.  This is not the case.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In scale free networks, older nodes have greater opportunity to acquire links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Preferential attachment – </a:t>
            </a:r>
            <a:r>
              <a:rPr lang="en-US" i="1" dirty="0" smtClean="0"/>
              <a:t>the rich get richer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Robustness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074052"/>
            <a:ext cx="7772400" cy="4783948"/>
          </a:xfrm>
        </p:spPr>
        <p:txBody>
          <a:bodyPr/>
          <a:lstStyle/>
          <a:p>
            <a:r>
              <a:rPr lang="en-US" dirty="0" smtClean="0"/>
              <a:t>Resistant to attacks on randomly selected nodes.  </a:t>
            </a:r>
          </a:p>
          <a:p>
            <a:r>
              <a:rPr lang="en-US" dirty="0" smtClean="0"/>
              <a:t>50% random node failure but network still functions</a:t>
            </a:r>
          </a:p>
          <a:p>
            <a:r>
              <a:rPr lang="en-US" dirty="0" smtClean="0"/>
              <a:t>Vulnerable to coordinated attacks on hubs</a:t>
            </a:r>
          </a:p>
          <a:p>
            <a:r>
              <a:rPr lang="en-US" dirty="0" smtClean="0"/>
              <a:t>5-15% hub failure can crash the network.</a:t>
            </a:r>
          </a:p>
          <a:p>
            <a:r>
              <a:rPr lang="en-US" dirty="0" smtClean="0"/>
              <a:t>Scale-Free networks have a threshold of zero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References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800" i="1" dirty="0" smtClean="0"/>
              <a:t>Connected: The Power of Six Degrees  				</a:t>
            </a:r>
            <a:r>
              <a:rPr lang="en-US" sz="1400" dirty="0" smtClean="0">
                <a:hlinkClick r:id="rId2"/>
              </a:rPr>
              <a:t>http://gephi.org/2008/how-kevin-bacon-cured-cancer/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800" i="1" dirty="0" smtClean="0"/>
              <a:t>The Oracle of Kevin Bacon 				</a:t>
            </a:r>
            <a:r>
              <a:rPr lang="en-US" sz="1400" i="1" dirty="0" smtClean="0">
                <a:hlinkClick r:id="rId3"/>
              </a:rPr>
              <a:t>http://oracleofbacon.org/</a:t>
            </a:r>
            <a:r>
              <a:rPr lang="en-US" sz="1400" i="1" dirty="0" smtClean="0"/>
              <a:t>  </a:t>
            </a:r>
          </a:p>
          <a:p>
            <a:endParaRPr lang="en-US" sz="1400" i="1" dirty="0" smtClean="0"/>
          </a:p>
          <a:p>
            <a:r>
              <a:rPr lang="en-US" sz="1800" i="1" dirty="0" smtClean="0"/>
              <a:t>Scale-Free Networks</a:t>
            </a:r>
            <a:r>
              <a:rPr lang="en-US" sz="1800" dirty="0" smtClean="0"/>
              <a:t>  by Albert-Laszlo </a:t>
            </a:r>
            <a:r>
              <a:rPr lang="en-US" sz="1800" dirty="0" err="1" smtClean="0"/>
              <a:t>Barabasi</a:t>
            </a:r>
            <a:r>
              <a:rPr lang="en-US" sz="1800" dirty="0" smtClean="0"/>
              <a:t> and Eric </a:t>
            </a:r>
            <a:r>
              <a:rPr lang="en-US" sz="1800" dirty="0" err="1" smtClean="0"/>
              <a:t>Bonabeau</a:t>
            </a:r>
            <a:endParaRPr lang="en-US" sz="1800" dirty="0" smtClean="0"/>
          </a:p>
          <a:p>
            <a:pPr>
              <a:buFont typeface="Arial" charset="0"/>
              <a:buNone/>
            </a:pPr>
            <a:r>
              <a:rPr lang="en-US" sz="1100" dirty="0" smtClean="0">
                <a:hlinkClick r:id="rId4"/>
              </a:rPr>
              <a:t>http://www.barabasilab.com/pubs/CCNR-ALB_Publications/200305-01_SciAmer-ScaleFree/200305-01_SciAmer-ScaleFree.pdf</a:t>
            </a:r>
            <a:endParaRPr lang="en-US" sz="1100" dirty="0" smtClean="0"/>
          </a:p>
          <a:p>
            <a:pPr>
              <a:buFont typeface="Arial" charset="0"/>
              <a:buNone/>
            </a:pPr>
            <a:endParaRPr lang="en-US" sz="1100" dirty="0" smtClean="0"/>
          </a:p>
          <a:p>
            <a:r>
              <a:rPr lang="en-US" sz="1800" dirty="0" smtClean="0"/>
              <a:t>Watts, D.J. (1999). </a:t>
            </a:r>
            <a:r>
              <a:rPr lang="en-US" sz="1800" i="1" dirty="0" smtClean="0"/>
              <a:t>Small Worlds: The Dynamics of Networks Between Order and Randomness. </a:t>
            </a:r>
            <a:r>
              <a:rPr lang="en-US" sz="1800" dirty="0" smtClean="0"/>
              <a:t>Princeton University Press.  ISBN 0-691-00541-9</a:t>
            </a:r>
          </a:p>
          <a:p>
            <a:endParaRPr lang="en-US" sz="1800" dirty="0" smtClean="0"/>
          </a:p>
          <a:p>
            <a:r>
              <a:rPr lang="en-US" sz="1800" dirty="0" smtClean="0"/>
              <a:t>Watts, D.J. (2004</a:t>
            </a:r>
            <a:r>
              <a:rPr lang="en-US" sz="1800" b="1" dirty="0" smtClean="0"/>
              <a:t>). </a:t>
            </a:r>
            <a:r>
              <a:rPr lang="en-US" sz="1800" b="1" i="1" dirty="0" smtClean="0"/>
              <a:t> </a:t>
            </a:r>
            <a:r>
              <a:rPr lang="en-US" sz="1800" i="1" dirty="0" smtClean="0"/>
              <a:t>Six Degrees: the science of a connected age</a:t>
            </a:r>
            <a:r>
              <a:rPr lang="en-US" sz="1800" b="1" i="1" dirty="0" smtClean="0"/>
              <a:t>.  </a:t>
            </a:r>
            <a:r>
              <a:rPr lang="en-US" sz="1800" dirty="0" smtClean="0"/>
              <a:t>W.W. Norton &amp; Company.</a:t>
            </a:r>
            <a:r>
              <a:rPr lang="en-US" sz="1800" b="1" i="1" dirty="0" smtClean="0"/>
              <a:t>  </a:t>
            </a:r>
            <a:r>
              <a:rPr lang="en-US" sz="1800" dirty="0" smtClean="0"/>
              <a:t>ISBN </a:t>
            </a:r>
            <a:r>
              <a:rPr lang="en-US" sz="1800" dirty="0" smtClean="0"/>
              <a:t>0-393-32542-3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http://olympusmath.wikispaces.com/Six+Degrees+of+Separation</a:t>
            </a:r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chemeClr val="tx1"/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bg2">
                <a:tint val="88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bg1"/>
                </a:solidFill>
              </a:rPr>
              <a:t>Connected: The Power of Six Degrees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6" name="Six Degrees Part 1_WMV V9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200400" y="19050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Examples of networks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1571625"/>
          <a:ext cx="7772400" cy="4079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90800"/>
                <a:gridCol w="2590800"/>
                <a:gridCol w="2590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Network</a:t>
                      </a:r>
                      <a:endParaRPr lang="en-US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Nodes</a:t>
                      </a:r>
                      <a:endParaRPr lang="en-US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Edges</a:t>
                      </a:r>
                      <a:endParaRPr lang="en-US" dirty="0"/>
                    </a:p>
                  </a:txBody>
                  <a:tcPr marL="86360" marR="863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Societies</a:t>
                      </a:r>
                      <a:endParaRPr lang="en-US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People</a:t>
                      </a:r>
                      <a:endParaRPr lang="en-US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Friendships</a:t>
                      </a:r>
                    </a:p>
                  </a:txBody>
                  <a:tcPr marL="86360" marR="863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Hollywood</a:t>
                      </a:r>
                      <a:endParaRPr lang="en-US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Actors</a:t>
                      </a:r>
                      <a:endParaRPr lang="en-US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Movies</a:t>
                      </a:r>
                      <a:endParaRPr lang="en-US" dirty="0"/>
                    </a:p>
                  </a:txBody>
                  <a:tcPr marL="86360" marR="863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Internet (virtual)</a:t>
                      </a:r>
                      <a:endParaRPr lang="en-US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Web Pages</a:t>
                      </a:r>
                      <a:endParaRPr lang="en-US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Links</a:t>
                      </a:r>
                      <a:endParaRPr lang="en-US" dirty="0"/>
                    </a:p>
                  </a:txBody>
                  <a:tcPr marL="86360" marR="863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Internet (Physical)</a:t>
                      </a:r>
                      <a:endParaRPr lang="en-US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Routers</a:t>
                      </a:r>
                      <a:endParaRPr lang="en-US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Communication Lines</a:t>
                      </a:r>
                      <a:endParaRPr lang="en-US" dirty="0"/>
                    </a:p>
                  </a:txBody>
                  <a:tcPr marL="86360" marR="863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Research</a:t>
                      </a:r>
                      <a:endParaRPr lang="en-US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Papers</a:t>
                      </a:r>
                      <a:endParaRPr lang="en-US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Citations</a:t>
                      </a:r>
                      <a:endParaRPr lang="en-US" dirty="0"/>
                    </a:p>
                  </a:txBody>
                  <a:tcPr marL="86360" marR="863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Cellular Metabolism</a:t>
                      </a:r>
                      <a:endParaRPr lang="en-US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Molecules</a:t>
                      </a:r>
                      <a:endParaRPr lang="en-US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Biochemical Reactions</a:t>
                      </a:r>
                      <a:endParaRPr lang="en-US" dirty="0"/>
                    </a:p>
                  </a:txBody>
                  <a:tcPr marL="86360" marR="863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Epidemics</a:t>
                      </a:r>
                      <a:endParaRPr lang="en-US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Hosts</a:t>
                      </a:r>
                      <a:endParaRPr lang="en-US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Infections</a:t>
                      </a:r>
                      <a:endParaRPr lang="en-US" dirty="0"/>
                    </a:p>
                  </a:txBody>
                  <a:tcPr marL="86360" marR="863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Health</a:t>
                      </a:r>
                      <a:r>
                        <a:rPr lang="en-US" baseline="0" dirty="0" smtClean="0"/>
                        <a:t> Disorders</a:t>
                      </a:r>
                      <a:endParaRPr lang="en-US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Diseases</a:t>
                      </a:r>
                      <a:endParaRPr lang="en-US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Genes</a:t>
                      </a:r>
                      <a:endParaRPr lang="en-US" dirty="0"/>
                    </a:p>
                  </a:txBody>
                  <a:tcPr marL="86360" marR="863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Nervous Systems</a:t>
                      </a:r>
                      <a:endParaRPr lang="en-US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Neurons</a:t>
                      </a:r>
                      <a:endParaRPr lang="en-US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Synapses</a:t>
                      </a:r>
                      <a:endParaRPr lang="en-US" dirty="0"/>
                    </a:p>
                  </a:txBody>
                  <a:tcPr marL="86360" marR="863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Economic Systems</a:t>
                      </a:r>
                      <a:endParaRPr lang="en-US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Business</a:t>
                      </a:r>
                      <a:r>
                        <a:rPr lang="en-US" baseline="0" dirty="0" smtClean="0"/>
                        <a:t> Entities</a:t>
                      </a:r>
                      <a:endParaRPr lang="en-US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Loans</a:t>
                      </a:r>
                      <a:endParaRPr lang="en-US" dirty="0"/>
                    </a:p>
                  </a:txBody>
                  <a:tcPr marL="86360" marR="8636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Oracle of Kevin Bacon</a:t>
            </a:r>
          </a:p>
        </p:txBody>
      </p:sp>
      <p:pic>
        <p:nvPicPr>
          <p:cNvPr id="409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524000"/>
            <a:ext cx="8229600" cy="44688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Human Disease Network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Diseases seem to share most of their genes with other diseases.</a:t>
            </a:r>
          </a:p>
          <a:p>
            <a:endParaRPr lang="en-US" smtClean="0"/>
          </a:p>
          <a:p>
            <a:r>
              <a:rPr lang="en-US" smtClean="0"/>
              <a:t>Type 2 diabetes and prostate cancer both appear to be influenced by variation in the </a:t>
            </a:r>
            <a:r>
              <a:rPr lang="en-US" i="1" smtClean="0"/>
              <a:t>JAZF1</a:t>
            </a:r>
            <a:r>
              <a:rPr lang="en-US" smtClean="0"/>
              <a:t> gene</a:t>
            </a:r>
          </a:p>
        </p:txBody>
      </p:sp>
      <p:pic>
        <p:nvPicPr>
          <p:cNvPr id="512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24400" y="2057400"/>
            <a:ext cx="4135438" cy="28527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Internet</a:t>
            </a:r>
          </a:p>
        </p:txBody>
      </p:sp>
      <p:pic>
        <p:nvPicPr>
          <p:cNvPr id="614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23856" y="1770063"/>
            <a:ext cx="3521164" cy="4525962"/>
          </a:xfrm>
          <a:noFill/>
        </p:spPr>
      </p:pic>
      <p:sp>
        <p:nvSpPr>
          <p:cNvPr id="6147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Map of the shortest route from a test website to about 100,000 others</a:t>
            </a:r>
          </a:p>
          <a:p>
            <a:r>
              <a:rPr lang="en-US" smtClean="0"/>
              <a:t>Like colors indicate similar web addresses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/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bg2">
                <a:tint val="88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bg1"/>
                </a:solidFill>
              </a:rPr>
              <a:t>Connected: The Power of Six Degrees</a:t>
            </a:r>
            <a:endParaRPr lang="en-US" sz="2800" dirty="0"/>
          </a:p>
        </p:txBody>
      </p:sp>
      <p:pic>
        <p:nvPicPr>
          <p:cNvPr id="6" name="Six Degrees Part 2_WMV V9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276600" y="2820988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Social Networks </a:t>
            </a:r>
            <a:br>
              <a:rPr lang="en-US" dirty="0" smtClean="0"/>
            </a:br>
            <a:r>
              <a:rPr lang="en-US" dirty="0" smtClean="0"/>
              <a:t>The Entire World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09800"/>
            <a:ext cx="7772400" cy="4145760"/>
          </a:xfrm>
        </p:spPr>
        <p:txBody>
          <a:bodyPr/>
          <a:lstStyle/>
          <a:p>
            <a:pPr eaLnBrk="1" hangingPunct="1"/>
            <a:r>
              <a:rPr lang="en-US" dirty="0" smtClean="0"/>
              <a:t>If you had 100 friends and each friend had 100 friends and so on... what could be the maximum degree of separation between you and anyone in the world?</a:t>
            </a:r>
          </a:p>
          <a:p>
            <a:pPr eaLnBrk="1" hangingPunct="1"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What assumptions did you make in your calculations?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How many friends would each person need under these assumptions in order to have a maximum of six degrees of separation?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461455"/>
      </a:dk2>
      <a:lt2>
        <a:srgbClr val="FFFFD2"/>
      </a:lt2>
      <a:accent1>
        <a:srgbClr val="B94B2D"/>
      </a:accent1>
      <a:accent2>
        <a:srgbClr val="B95F91"/>
      </a:accent2>
      <a:accent3>
        <a:srgbClr val="C8AF3C"/>
      </a:accent3>
      <a:accent4>
        <a:srgbClr val="78AA64"/>
      </a:accent4>
      <a:accent5>
        <a:srgbClr val="8264AA"/>
      </a:accent5>
      <a:accent6>
        <a:srgbClr val="D29B46"/>
      </a:accent6>
      <a:hlink>
        <a:srgbClr val="0000FF"/>
      </a:hlink>
      <a:folHlink>
        <a:srgbClr val="800080"/>
      </a:folHlink>
    </a:clrScheme>
    <a:fontScheme name="Twilight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0" t="100000" r="5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0" t="100000" r="50000" b="10000"/>
          </a:path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0000"/>
                <a:satMod val="200000"/>
              </a:schemeClr>
            </a:duotone>
          </a:blip>
          <a:tile tx="0" ty="0" sx="120000" sy="12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</Template>
  <TotalTime>592</TotalTime>
  <Words>374</Words>
  <Application>Microsoft Office PowerPoint</Application>
  <PresentationFormat>On-screen Show (4:3)</PresentationFormat>
  <Paragraphs>109</Paragraphs>
  <Slides>18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Twilight</vt:lpstr>
      <vt:lpstr>Six Degrees of Separation</vt:lpstr>
      <vt:lpstr>Connected: The Power of Six Degrees</vt:lpstr>
      <vt:lpstr>Examples of networks</vt:lpstr>
      <vt:lpstr>The Oracle of Kevin Bacon</vt:lpstr>
      <vt:lpstr>The Human Disease Network</vt:lpstr>
      <vt:lpstr>The Internet</vt:lpstr>
      <vt:lpstr>Connected: The Power of Six Degrees</vt:lpstr>
      <vt:lpstr>Social Networks  The Entire World</vt:lpstr>
      <vt:lpstr>Slide 9</vt:lpstr>
      <vt:lpstr>Mapping real-world networks Watts &amp; Strogatz</vt:lpstr>
      <vt:lpstr>Two Network Models</vt:lpstr>
      <vt:lpstr>Mapping Real-world networks Barabasi</vt:lpstr>
      <vt:lpstr>Which graph should represent the distribution of nodes if networks are random?</vt:lpstr>
      <vt:lpstr>Power Law</vt:lpstr>
      <vt:lpstr>A node with twice as many hubs is</vt:lpstr>
      <vt:lpstr>Why hubs?</vt:lpstr>
      <vt:lpstr>Network Robustness</vt:lpstr>
      <vt:lpstr>References</vt:lpstr>
    </vt:vector>
  </TitlesOfParts>
  <Company>Granite Schools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Six Degrees of Separation</dc:title>
  <dc:creator> </dc:creator>
  <cp:lastModifiedBy> </cp:lastModifiedBy>
  <cp:revision>70</cp:revision>
  <dcterms:created xsi:type="dcterms:W3CDTF">2010-02-20T05:56:21Z</dcterms:created>
  <dcterms:modified xsi:type="dcterms:W3CDTF">2010-02-26T05:45:36Z</dcterms:modified>
</cp:coreProperties>
</file>